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573" r:id="rId2"/>
    <p:sldId id="620" r:id="rId3"/>
    <p:sldId id="595" r:id="rId4"/>
    <p:sldId id="625" r:id="rId5"/>
    <p:sldId id="600" r:id="rId6"/>
    <p:sldId id="604" r:id="rId7"/>
    <p:sldId id="616" r:id="rId8"/>
    <p:sldId id="636" r:id="rId9"/>
    <p:sldId id="645" r:id="rId10"/>
    <p:sldId id="637" r:id="rId11"/>
    <p:sldId id="638" r:id="rId12"/>
    <p:sldId id="639" r:id="rId13"/>
    <p:sldId id="640" r:id="rId14"/>
    <p:sldId id="642" r:id="rId15"/>
    <p:sldId id="643" r:id="rId16"/>
    <p:sldId id="644" r:id="rId17"/>
    <p:sldId id="617" r:id="rId18"/>
    <p:sldId id="609" r:id="rId19"/>
    <p:sldId id="622" r:id="rId20"/>
    <p:sldId id="647" r:id="rId21"/>
    <p:sldId id="648" r:id="rId22"/>
    <p:sldId id="629" r:id="rId23"/>
    <p:sldId id="630" r:id="rId24"/>
    <p:sldId id="631" r:id="rId25"/>
    <p:sldId id="632" r:id="rId26"/>
  </p:sldIdLst>
  <p:sldSz cx="10058400" cy="7772400"/>
  <p:notesSz cx="68580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4C72"/>
    <a:srgbClr val="6666FF"/>
    <a:srgbClr val="666699"/>
    <a:srgbClr val="FFCC66"/>
    <a:srgbClr val="003399"/>
    <a:srgbClr val="FF0000"/>
    <a:srgbClr val="3D3D5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5" autoAdjust="0"/>
  </p:normalViewPr>
  <p:slideViewPr>
    <p:cSldViewPr>
      <p:cViewPr>
        <p:scale>
          <a:sx n="50" d="100"/>
          <a:sy n="50" d="100"/>
        </p:scale>
        <p:origin x="-2436" y="-462"/>
      </p:cViewPr>
      <p:guideLst>
        <p:guide orient="horz" pos="1440"/>
        <p:guide pos="575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254"/>
    </p:cViewPr>
  </p:sorterViewPr>
  <p:notesViewPr>
    <p:cSldViewPr>
      <p:cViewPr>
        <p:scale>
          <a:sx n="75" d="100"/>
          <a:sy n="75" d="100"/>
        </p:scale>
        <p:origin x="-2418" y="105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18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38" tIns="46469" rIns="92938" bIns="46469" numCol="1" anchor="t" anchorCtr="0" compatLnSpc="1">
            <a:prstTxWarp prst="textNoShape">
              <a:avLst/>
            </a:prstTxWarp>
          </a:bodyPr>
          <a:lstStyle>
            <a:lvl1pPr algn="l" defTabSz="922338">
              <a:defRPr sz="1100" b="1"/>
            </a:lvl1pPr>
          </a:lstStyle>
          <a:p>
            <a:pPr>
              <a:defRPr/>
            </a:pPr>
            <a:r>
              <a:rPr lang="en-US" altLang="en-US"/>
              <a:t>Making Every Vote Count in Volusia County</a:t>
            </a:r>
            <a:endParaRPr lang="en-US" altLang="en-US" sz="1200"/>
          </a:p>
          <a:p>
            <a:pPr>
              <a:defRPr/>
            </a:pPr>
            <a:r>
              <a:rPr lang="en-US" altLang="en-US" b="0"/>
              <a:t>Florida Fair Elections Coalition, August 2010</a:t>
            </a:r>
            <a:endParaRPr lang="en-US" altLang="en-US" sz="1200" b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38" tIns="46469" rIns="92938" bIns="46469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426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38" tIns="46469" rIns="92938" bIns="46469" numCol="1" anchor="b" anchorCtr="0" compatLnSpc="1">
            <a:prstTxWarp prst="textNoShape">
              <a:avLst/>
            </a:prstTxWarp>
          </a:bodyPr>
          <a:lstStyle>
            <a:lvl1pPr algn="l" defTabSz="922338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38" tIns="46469" rIns="92938" bIns="46469" numCol="1" anchor="b" anchorCtr="0" compatLnSpc="1">
            <a:prstTxWarp prst="textNoShape">
              <a:avLst/>
            </a:prstTxWarp>
          </a:bodyPr>
          <a:lstStyle>
            <a:lvl1pPr algn="r" defTabSz="922338">
              <a:defRPr sz="1100"/>
            </a:lvl1pPr>
          </a:lstStyle>
          <a:p>
            <a:pPr>
              <a:defRPr/>
            </a:pPr>
            <a:fld id="{9868A223-5909-49AB-9896-A4CDD2B03B06}" type="slidenum">
              <a:rPr lang="en-US" altLang="en-US"/>
              <a:pPr>
                <a:defRPr/>
              </a:pPr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597748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38" tIns="46469" rIns="92938" bIns="46469" numCol="1" anchor="t" anchorCtr="0" compatLnSpc="1">
            <a:prstTxWarp prst="textNoShape">
              <a:avLst/>
            </a:prstTxWarp>
          </a:bodyPr>
          <a:lstStyle>
            <a:lvl1pPr algn="l" defTabSz="922338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38" tIns="46469" rIns="92938" bIns="46469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8500"/>
            <a:ext cx="4506912" cy="3482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38" tIns="46469" rIns="92938" bIns="464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38" tIns="46469" rIns="92938" bIns="46469" numCol="1" anchor="b" anchorCtr="0" compatLnSpc="1">
            <a:prstTxWarp prst="textNoShape">
              <a:avLst/>
            </a:prstTxWarp>
          </a:bodyPr>
          <a:lstStyle>
            <a:lvl1pPr algn="l" defTabSz="922338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38" tIns="46469" rIns="92938" bIns="46469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FAADA33F-81A7-465E-9FFC-EFA5F3ED5D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2488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CCF3B0A-D2AF-4C71-B2A8-8D123B4AF7CF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32FA95F-D908-4005-90CD-F3177A47DD3E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7"/>
          <p:cNvSpPr>
            <a:spLocks noChangeShapeType="1"/>
          </p:cNvSpPr>
          <p:nvPr/>
        </p:nvSpPr>
        <p:spPr bwMode="auto">
          <a:xfrm>
            <a:off x="1066800" y="2057400"/>
            <a:ext cx="80057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16125" y="1122363"/>
            <a:ext cx="7038975" cy="690562"/>
          </a:xfrm>
        </p:spPr>
        <p:txBody>
          <a:bodyPr anchor="b"/>
          <a:lstStyle>
            <a:lvl1pPr marL="0" indent="0" algn="r">
              <a:buFont typeface="Marlett" pitchFamily="2" charset="2"/>
              <a:buNone/>
              <a:defRPr b="1">
                <a:solidFill>
                  <a:srgbClr val="FFCC66"/>
                </a:solidFill>
                <a:latin typeface="Times New Roman" pitchFamily="18" charset="0"/>
              </a:defRPr>
            </a:lvl1pPr>
          </a:lstStyle>
          <a:p>
            <a:pPr lvl="0"/>
            <a:r>
              <a:rPr lang="en-US" altLang="en-US" noProof="0" smtClean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813384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735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517525"/>
            <a:ext cx="2019300" cy="6391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3138" y="517525"/>
            <a:ext cx="5910262" cy="6391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83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50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398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3138" y="2244725"/>
            <a:ext cx="3963987" cy="466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525" y="2244725"/>
            <a:ext cx="3965575" cy="466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515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90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49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6459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0128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8778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11111"/>
            </a:gs>
            <a:gs pos="100000">
              <a:srgbClr val="3D3D5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3138" y="517525"/>
            <a:ext cx="8081962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2244725"/>
            <a:ext cx="8081962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1028" name="Line 12"/>
          <p:cNvSpPr>
            <a:spLocks noChangeShapeType="1"/>
          </p:cNvSpPr>
          <p:nvPr/>
        </p:nvSpPr>
        <p:spPr bwMode="auto">
          <a:xfrm flipV="1">
            <a:off x="973138" y="2073275"/>
            <a:ext cx="80819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Text Box 20"/>
          <p:cNvSpPr txBox="1">
            <a:spLocks noChangeArrowheads="1"/>
          </p:cNvSpPr>
          <p:nvPr/>
        </p:nvSpPr>
        <p:spPr bwMode="auto">
          <a:xfrm>
            <a:off x="914400" y="7146925"/>
            <a:ext cx="2222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US" altLang="en-US" sz="1200" b="1" smtClean="0">
                <a:solidFill>
                  <a:srgbClr val="FFCC66"/>
                </a:solidFill>
                <a:latin typeface="Georgia" pitchFamily="18" charset="0"/>
              </a:rPr>
              <a:t> 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CC66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CC66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CC66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CC66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CC66"/>
          </a:solidFill>
          <a:latin typeface="Times New Roman" pitchFamily="18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CC66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CC66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CC66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CC66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Marlett" pitchFamily="2" charset="2"/>
        <a:buChar char="i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Marlett" pitchFamily="2" charset="2"/>
        <a:buChar char="i"/>
        <a:defRPr sz="3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Marlett" pitchFamily="2" charset="2"/>
        <a:buChar char="i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28638" y="-381000"/>
            <a:ext cx="9072562" cy="2332038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altLang="en-US" sz="4200" smtClean="0">
                <a:latin typeface="Georgia" pitchFamily="18" charset="0"/>
              </a:rPr>
              <a:t>Making Every Vote Count</a:t>
            </a:r>
            <a:endParaRPr lang="en-US" altLang="en-US" sz="4000" b="0" i="1" smtClean="0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143000" y="2379663"/>
            <a:ext cx="7997825" cy="483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tx1"/>
              </a:buClr>
              <a:buSzPct val="75000"/>
              <a:buFont typeface="Marlett" pitchFamily="2" charset="2"/>
              <a:buChar char="i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1"/>
              </a:buClr>
              <a:buSzPct val="75000"/>
              <a:buFont typeface="Marlett" pitchFamily="2" charset="2"/>
              <a:buChar char="i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tx1"/>
              </a:buClr>
              <a:buSzPct val="75000"/>
              <a:buFont typeface="Marlett" pitchFamily="2" charset="2"/>
              <a:buChar char="i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5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100" b="1" i="1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100" b="1" i="1" dirty="0"/>
              <a:t>Training for Poll Watchers and Citizen Observers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4100" b="1" i="1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1" dirty="0">
                <a:latin typeface="Georgia" pitchFamily="18" charset="0"/>
              </a:rPr>
              <a:t>Florida Fair Elections Coalition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 dirty="0">
              <a:solidFill>
                <a:srgbClr val="FFFFFF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 dirty="0">
              <a:solidFill>
                <a:srgbClr val="FFFFFF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FFFFFF"/>
                </a:solidFill>
              </a:rPr>
              <a:t>October 2016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 dirty="0">
              <a:solidFill>
                <a:srgbClr val="FFFFFF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1" dirty="0">
              <a:solidFill>
                <a:srgbClr val="FFFFFF"/>
              </a:solidFill>
            </a:endParaRP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1322388" y="7085013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>
              <a:spcBef>
                <a:spcPct val="20000"/>
              </a:spcBef>
              <a:buClr>
                <a:schemeClr val="tx1"/>
              </a:buClr>
              <a:buSzPct val="75000"/>
              <a:buFont typeface="Marlett" pitchFamily="2" charset="2"/>
              <a:buChar char="i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1"/>
              </a:buClr>
              <a:buSzPct val="75000"/>
              <a:buFont typeface="Marlett" pitchFamily="2" charset="2"/>
              <a:buChar char="i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tx1"/>
              </a:buClr>
              <a:buSzPct val="75000"/>
              <a:buFont typeface="Marlett" pitchFamily="2" charset="2"/>
              <a:buChar char="i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folHlink"/>
              </a:buClr>
              <a:buSzPct val="5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>
              <a:solidFill>
                <a:srgbClr val="FFCC66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0"/>
            <a:ext cx="8081963" cy="838200"/>
          </a:xfrm>
        </p:spPr>
        <p:txBody>
          <a:bodyPr/>
          <a:lstStyle/>
          <a:p>
            <a:pPr algn="ctr"/>
            <a:r>
              <a:rPr lang="en-US" altLang="en-US" smtClean="0"/>
              <a:t>Learn Florida Voter’s Bill of Rights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Vote and have vote accurately counted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Cast vote if in line at time of closing.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Ask for and receive assistance.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Receive up to two replacement ballots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Receive explanation if identity or registration is questioned. 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73138" y="533400"/>
            <a:ext cx="8081962" cy="1295400"/>
          </a:xfrm>
        </p:spPr>
        <p:txBody>
          <a:bodyPr/>
          <a:lstStyle/>
          <a:p>
            <a:pPr algn="ctr"/>
            <a:r>
              <a:rPr lang="en-US" altLang="en-US" smtClean="0"/>
              <a:t>Voter’s Bill of Rights (cont’d)</a:t>
            </a: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2193925"/>
            <a:ext cx="8081962" cy="4664075"/>
          </a:xfrm>
        </p:spPr>
        <p:txBody>
          <a:bodyPr/>
          <a:lstStyle/>
          <a:p>
            <a:r>
              <a:rPr lang="en-US" altLang="en-US" smtClean="0"/>
              <a:t>Vote by provisional ballot if identity or registration is challenged. </a:t>
            </a:r>
          </a:p>
          <a:p>
            <a:r>
              <a:rPr lang="en-US" altLang="en-US" smtClean="0"/>
              <a:t>Receive written or oral instructions on voting</a:t>
            </a:r>
          </a:p>
          <a:p>
            <a:r>
              <a:rPr lang="en-US" altLang="en-US" smtClean="0"/>
              <a:t>Vote free from coercion or intimidation</a:t>
            </a:r>
          </a:p>
          <a:p>
            <a:r>
              <a:rPr lang="en-US" altLang="en-US" smtClean="0"/>
              <a:t>Vote on system in working condition that allows votes cast accurately.</a:t>
            </a:r>
          </a:p>
          <a:p>
            <a:endParaRPr lang="en-US" altLang="en-US" smtClean="0"/>
          </a:p>
          <a:p>
            <a:pPr>
              <a:buFont typeface="Marlett" pitchFamily="2" charset="2"/>
              <a:buNone/>
            </a:pPr>
            <a:endParaRPr lang="en-US" altLang="en-US" sz="24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742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0"/>
            <a:ext cx="8081963" cy="838200"/>
          </a:xfrm>
        </p:spPr>
        <p:txBody>
          <a:bodyPr/>
          <a:lstStyle/>
          <a:p>
            <a:pPr algn="ctr"/>
            <a:r>
              <a:rPr lang="en-US" altLang="en-US" smtClean="0"/>
              <a:t>Learn Florida Election Law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Become familiar with quick guide to the law and keep handy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Outside Polling Place: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Sign indicating precinct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Signs marking “no solicitation” zone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Deputy to keep order and handle problems	</a:t>
            </a:r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endParaRPr lang="en-US" alt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0"/>
            <a:ext cx="8081963" cy="838200"/>
          </a:xfrm>
        </p:spPr>
        <p:txBody>
          <a:bodyPr/>
          <a:lstStyle/>
          <a:p>
            <a:pPr algn="ctr"/>
            <a:r>
              <a:rPr lang="en-US" altLang="en-US" smtClean="0"/>
              <a:t>Florida Election Law (cont’d)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Inside Polling Place: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Who is allowed to be there?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Who is prohibited from being there?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Voters Rights posted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Copy of state Polling Places Procedures Manual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Photography prohibited when voters are present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0"/>
            <a:ext cx="8081963" cy="838200"/>
          </a:xfrm>
        </p:spPr>
        <p:txBody>
          <a:bodyPr/>
          <a:lstStyle/>
          <a:p>
            <a:pPr algn="ctr"/>
            <a:r>
              <a:rPr lang="en-US" altLang="en-US" smtClean="0"/>
              <a:t>Florida Election Law (cont’d)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Voting Procedures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Voter ID—accepted forms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Florida Drivers License 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Florida ID from DMV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U.S. passport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Debit or credit card with photo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Military or student ID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Retirement center  or neighborhood association ID</a:t>
            </a:r>
          </a:p>
          <a:p>
            <a:pPr lvl="1"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0"/>
            <a:ext cx="8081963" cy="838200"/>
          </a:xfrm>
        </p:spPr>
        <p:txBody>
          <a:bodyPr/>
          <a:lstStyle/>
          <a:p>
            <a:pPr algn="ctr"/>
            <a:r>
              <a:rPr lang="en-US" altLang="en-US" smtClean="0"/>
              <a:t>Florida Election Law (cont’d)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Voting Procedures (cont’d)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Address and name changes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Handling of absentee ballots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Voter challenges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Voter assistance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Right to instructions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Voter errors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0"/>
            <a:ext cx="8081963" cy="838200"/>
          </a:xfrm>
        </p:spPr>
        <p:txBody>
          <a:bodyPr/>
          <a:lstStyle/>
          <a:p>
            <a:pPr algn="ctr"/>
            <a:r>
              <a:rPr lang="en-US" altLang="en-US" smtClean="0"/>
              <a:t>Florida Election Law (cont’d)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Provisional ballots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Issued if voter’s identity or eligibility cannot be confirmed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Right to provide written evidence supporting eligibility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May check to see if vote was counted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If only ID is in question, canvassing board will count ballot if signature is confirmed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686800" cy="1463675"/>
          </a:xfrm>
        </p:spPr>
        <p:txBody>
          <a:bodyPr/>
          <a:lstStyle/>
          <a:p>
            <a:pPr algn="ctr"/>
            <a:r>
              <a:rPr lang="en-US" altLang="en-US" dirty="0" smtClean="0"/>
              <a:t>Election Day!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2438400"/>
            <a:ext cx="8081962" cy="4664075"/>
          </a:xfrm>
        </p:spPr>
        <p:txBody>
          <a:bodyPr/>
          <a:lstStyle/>
          <a:p>
            <a:r>
              <a:rPr lang="en-US" altLang="en-US" sz="3200" smtClean="0"/>
              <a:t> </a:t>
            </a:r>
            <a:r>
              <a:rPr lang="en-US" altLang="en-US" smtClean="0"/>
              <a:t>Establish a good relationship with poll workers and election officials.</a:t>
            </a:r>
          </a:p>
          <a:p>
            <a:r>
              <a:rPr lang="en-US" altLang="en-US" smtClean="0"/>
              <a:t>Be assertive and firm without being offensive. </a:t>
            </a:r>
          </a:p>
          <a:p>
            <a:r>
              <a:rPr lang="en-US" altLang="en-US" smtClean="0"/>
              <a:t>Do not talk politics with anyone</a:t>
            </a:r>
          </a:p>
          <a:p>
            <a:r>
              <a:rPr lang="en-US" altLang="en-US" smtClean="0"/>
              <a:t>Do not chat too much or distract workers or voters.</a:t>
            </a:r>
          </a:p>
          <a:p>
            <a:pPr algn="ctr">
              <a:buFont typeface="Marlett" pitchFamily="2" charset="2"/>
              <a:buNone/>
            </a:pPr>
            <a:endParaRPr lang="en-US" altLang="en-US" smtClean="0"/>
          </a:p>
          <a:p>
            <a:pPr algn="ctr">
              <a:buFont typeface="Marlett" pitchFamily="2" charset="2"/>
              <a:buNone/>
            </a:pPr>
            <a:endParaRPr lang="en-US" altLang="en-US" sz="180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73138" y="517525"/>
            <a:ext cx="8081962" cy="1006475"/>
          </a:xfrm>
        </p:spPr>
        <p:txBody>
          <a:bodyPr/>
          <a:lstStyle/>
          <a:p>
            <a:pPr algn="ctr"/>
            <a:r>
              <a:rPr lang="en-US" altLang="en-US" dirty="0" smtClean="0"/>
              <a:t> Election Monitoring Basics</a:t>
            </a:r>
          </a:p>
        </p:txBody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209800"/>
            <a:ext cx="8610600" cy="4740275"/>
          </a:xfrm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 altLang="en-US" dirty="0" smtClean="0"/>
              <a:t>Arrive on time—opening, 45 min early;  regular shifts &amp; closing 10 to 15 min </a:t>
            </a:r>
          </a:p>
          <a:p>
            <a:pPr>
              <a:spcBef>
                <a:spcPct val="10000"/>
              </a:spcBef>
            </a:pPr>
            <a:r>
              <a:rPr lang="en-US" altLang="en-US" dirty="0" smtClean="0"/>
              <a:t>Show  credentials to poll clerk; call immediately if you are not on list. </a:t>
            </a:r>
          </a:p>
          <a:p>
            <a:pPr>
              <a:spcBef>
                <a:spcPct val="10000"/>
              </a:spcBef>
            </a:pPr>
            <a:r>
              <a:rPr lang="en-US" altLang="en-US" dirty="0" smtClean="0"/>
              <a:t>Set up your space so that you are close enough to see and hear.</a:t>
            </a:r>
          </a:p>
          <a:p>
            <a:pPr>
              <a:spcBef>
                <a:spcPct val="10000"/>
              </a:spcBef>
              <a:buFont typeface="Marlett" pitchFamily="2" charset="2"/>
              <a:buNone/>
            </a:pP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07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Basics  (cont’d)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209800"/>
            <a:ext cx="8081962" cy="4664075"/>
          </a:xfrm>
        </p:spPr>
        <p:txBody>
          <a:bodyPr/>
          <a:lstStyle/>
          <a:p>
            <a:pPr marL="685800" indent="-685800">
              <a:lnSpc>
                <a:spcPct val="80000"/>
              </a:lnSpc>
              <a:spcAft>
                <a:spcPct val="20000"/>
              </a:spcAft>
            </a:pPr>
            <a:endParaRPr lang="en-US" altLang="en-US" dirty="0" smtClean="0"/>
          </a:p>
          <a:p>
            <a:pPr marL="685800" indent="-685800">
              <a:lnSpc>
                <a:spcPct val="80000"/>
              </a:lnSpc>
              <a:spcAft>
                <a:spcPct val="20000"/>
              </a:spcAft>
            </a:pPr>
            <a:r>
              <a:rPr lang="en-US" altLang="en-US" dirty="0"/>
              <a:t>Put cell phone on vibrate</a:t>
            </a:r>
          </a:p>
          <a:p>
            <a:pPr marL="685800" indent="-685800">
              <a:lnSpc>
                <a:spcPct val="80000"/>
              </a:lnSpc>
              <a:spcAft>
                <a:spcPct val="20000"/>
              </a:spcAft>
            </a:pPr>
            <a:r>
              <a:rPr lang="en-US" altLang="en-US" dirty="0"/>
              <a:t>If you are replacing someone, ask about any prior issues or problems</a:t>
            </a:r>
          </a:p>
          <a:p>
            <a:pPr marL="685800" indent="-685800">
              <a:lnSpc>
                <a:spcPct val="80000"/>
              </a:lnSpc>
              <a:spcAft>
                <a:spcPct val="20000"/>
              </a:spcAft>
            </a:pPr>
            <a:r>
              <a:rPr lang="en-US" altLang="en-US" dirty="0"/>
              <a:t>Report </a:t>
            </a:r>
            <a:r>
              <a:rPr lang="en-US" altLang="en-US" dirty="0" smtClean="0"/>
              <a:t>concerns to poll clerk</a:t>
            </a:r>
          </a:p>
          <a:p>
            <a:pPr marL="685800" indent="-685800">
              <a:lnSpc>
                <a:spcPct val="80000"/>
              </a:lnSpc>
              <a:spcAft>
                <a:spcPct val="20000"/>
              </a:spcAft>
            </a:pPr>
            <a:r>
              <a:rPr lang="en-US" altLang="en-US" dirty="0" smtClean="0"/>
              <a:t>Call contact number </a:t>
            </a:r>
            <a:r>
              <a:rPr lang="en-US" altLang="en-US" dirty="0"/>
              <a:t>and fill out incident reports</a:t>
            </a:r>
          </a:p>
          <a:p>
            <a:pPr marL="685800" indent="-685800">
              <a:lnSpc>
                <a:spcPct val="80000"/>
              </a:lnSpc>
              <a:spcAft>
                <a:spcPct val="20000"/>
              </a:spcAft>
            </a:pPr>
            <a:endParaRPr lang="en-US" altLang="en-US" dirty="0" smtClean="0"/>
          </a:p>
          <a:p>
            <a:pPr marL="685800" indent="-685800">
              <a:lnSpc>
                <a:spcPct val="80000"/>
              </a:lnSpc>
              <a:spcBef>
                <a:spcPct val="15000"/>
              </a:spcBef>
              <a:spcAft>
                <a:spcPct val="5000"/>
              </a:spcAft>
              <a:buFont typeface="Marlett" pitchFamily="2" charset="2"/>
              <a:buNone/>
            </a:pPr>
            <a:endParaRPr lang="en-US" altLang="en-US" dirty="0" smtClean="0"/>
          </a:p>
          <a:p>
            <a:pPr marL="685800" indent="-685800">
              <a:lnSpc>
                <a:spcPct val="80000"/>
              </a:lnSpc>
              <a:spcBef>
                <a:spcPct val="10000"/>
              </a:spcBef>
            </a:pPr>
            <a:endParaRPr lang="en-US" altLang="en-US" sz="3200" dirty="0" smtClean="0"/>
          </a:p>
          <a:p>
            <a:pPr marL="685800" indent="-685800">
              <a:lnSpc>
                <a:spcPct val="80000"/>
              </a:lnSpc>
              <a:spcBef>
                <a:spcPct val="10000"/>
              </a:spcBef>
              <a:buFont typeface="Marlett" pitchFamily="2" charset="2"/>
              <a:buAutoNum type="arabicPeriod" startAt="5"/>
            </a:pPr>
            <a:endParaRPr lang="en-US" altLang="en-US" dirty="0" smtClean="0"/>
          </a:p>
          <a:p>
            <a:pPr marL="685800" indent="-685800">
              <a:lnSpc>
                <a:spcPct val="80000"/>
              </a:lnSpc>
              <a:spcBef>
                <a:spcPct val="10000"/>
              </a:spcBef>
              <a:buFont typeface="Marlett" pitchFamily="2" charset="2"/>
              <a:buNone/>
            </a:pPr>
            <a:endParaRPr lang="en-US" altLang="en-US" dirty="0" smtClean="0"/>
          </a:p>
          <a:p>
            <a:pPr marL="685800" indent="-685800">
              <a:lnSpc>
                <a:spcPct val="80000"/>
              </a:lnSpc>
              <a:spcBef>
                <a:spcPct val="10000"/>
              </a:spcBef>
            </a:pPr>
            <a:endParaRPr lang="en-US" alt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Poll watchers are:   </a:t>
            </a:r>
          </a:p>
        </p:txBody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2422525"/>
            <a:ext cx="8081962" cy="4664075"/>
          </a:xfrm>
        </p:spPr>
        <p:txBody>
          <a:bodyPr/>
          <a:lstStyle/>
          <a:p>
            <a:pPr marL="296863" indent="-296863"/>
            <a:r>
              <a:rPr lang="en-US" altLang="en-US" smtClean="0"/>
              <a:t>Registered voters in the county where they serve</a:t>
            </a:r>
          </a:p>
          <a:p>
            <a:pPr marL="296863" indent="-296863"/>
            <a:r>
              <a:rPr lang="en-US" altLang="en-US" smtClean="0"/>
              <a:t>Designated by political party or candidate to observe conduct of  election</a:t>
            </a:r>
          </a:p>
          <a:p>
            <a:pPr marL="296863" indent="-296863"/>
            <a:r>
              <a:rPr lang="en-US" altLang="en-US" smtClean="0"/>
              <a:t>Certified by supervisor of elections</a:t>
            </a:r>
          </a:p>
          <a:p>
            <a:pPr marL="296863" indent="-296863"/>
            <a:r>
              <a:rPr lang="en-US" altLang="en-US" smtClean="0"/>
              <a:t>Not candidates or law enforcement</a:t>
            </a:r>
          </a:p>
          <a:p>
            <a:pPr marL="296863" indent="-296863"/>
            <a:endParaRPr lang="en-US" altLang="en-US" smtClean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965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Watching the Opening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citizen may observe opening of polls (up to 3 per precinct).</a:t>
            </a:r>
          </a:p>
          <a:p>
            <a:r>
              <a:rPr lang="en-US" dirty="0" smtClean="0"/>
              <a:t>Familiarize yourself with form well in advance</a:t>
            </a:r>
          </a:p>
          <a:p>
            <a:r>
              <a:rPr lang="en-US" dirty="0" smtClean="0"/>
              <a:t>Arrive at least 30 minutes early</a:t>
            </a:r>
          </a:p>
          <a:p>
            <a:r>
              <a:rPr lang="en-US" dirty="0" smtClean="0"/>
              <a:t>Fill out form with requested information &amp; return as directed. </a:t>
            </a:r>
          </a:p>
        </p:txBody>
      </p:sp>
    </p:spTree>
    <p:extLst>
      <p:ext uri="{BB962C8B-B14F-4D97-AF65-F5344CB8AC3E}">
        <p14:creationId xmlns:p14="http://schemas.microsoft.com/office/powerpoint/2010/main" val="10548436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Watching the 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citizen may observe poll closing.</a:t>
            </a:r>
          </a:p>
          <a:p>
            <a:r>
              <a:rPr lang="en-US" dirty="0" smtClean="0"/>
              <a:t>Familiarize yourself with form well in advance &amp; have it with you. </a:t>
            </a:r>
          </a:p>
          <a:p>
            <a:r>
              <a:rPr lang="en-US" dirty="0" smtClean="0"/>
              <a:t>Arrive about 15 </a:t>
            </a:r>
            <a:r>
              <a:rPr lang="en-US" dirty="0" err="1" smtClean="0"/>
              <a:t>min.before</a:t>
            </a:r>
            <a:r>
              <a:rPr lang="en-US" dirty="0" smtClean="0"/>
              <a:t> </a:t>
            </a:r>
            <a:r>
              <a:rPr lang="en-US" dirty="0" smtClean="0"/>
              <a:t>closing; plan to stay </a:t>
            </a:r>
            <a:r>
              <a:rPr lang="en-US" dirty="0" smtClean="0"/>
              <a:t>to 8 pm or later.</a:t>
            </a:r>
            <a:endParaRPr lang="en-US" dirty="0" smtClean="0"/>
          </a:p>
          <a:p>
            <a:r>
              <a:rPr lang="en-US" dirty="0" smtClean="0"/>
              <a:t>Fill out form with requested information &amp; return as directed.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099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73138" y="517525"/>
            <a:ext cx="8081962" cy="1082675"/>
          </a:xfrm>
        </p:spPr>
        <p:txBody>
          <a:bodyPr/>
          <a:lstStyle/>
          <a:p>
            <a:pPr algn="ctr"/>
            <a:r>
              <a:rPr lang="en-US" altLang="en-US" smtClean="0"/>
              <a:t>What problems might happen?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2209800"/>
            <a:ext cx="8081962" cy="466407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altLang="en-US" smtClean="0"/>
              <a:t>Unauthorized persons in polling place </a:t>
            </a:r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altLang="en-US" smtClean="0"/>
              <a:t>Campaigning or politicking</a:t>
            </a:r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altLang="en-US" smtClean="0"/>
              <a:t>Voter’s name not on register</a:t>
            </a:r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altLang="en-US" smtClean="0"/>
              <a:t>No ID or different signature</a:t>
            </a:r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altLang="en-US" smtClean="0"/>
              <a:t>Equipment failures or malfunctions</a:t>
            </a:r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altLang="en-US" smtClean="0"/>
              <a:t>Voter assistance and special needs</a:t>
            </a:r>
          </a:p>
          <a:p>
            <a:pPr>
              <a:lnSpc>
                <a:spcPct val="90000"/>
              </a:lnSpc>
              <a:spcBef>
                <a:spcPct val="10000"/>
              </a:spcBef>
            </a:pPr>
            <a:endParaRPr lang="en-US" alt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5251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73138" y="517525"/>
            <a:ext cx="8081962" cy="1082675"/>
          </a:xfrm>
        </p:spPr>
        <p:txBody>
          <a:bodyPr/>
          <a:lstStyle/>
          <a:p>
            <a:pPr algn="ctr"/>
            <a:r>
              <a:rPr lang="en-US" altLang="en-US" smtClean="0"/>
              <a:t>Problems (cont’d)</a:t>
            </a:r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2209800"/>
            <a:ext cx="8081962" cy="466407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altLang="en-US" smtClean="0"/>
              <a:t>Absentee ballots at polls</a:t>
            </a:r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altLang="en-US" smtClean="0"/>
              <a:t>Voting mistakes—spoiled ballots</a:t>
            </a:r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altLang="en-US" smtClean="0"/>
              <a:t>Emergencies—no power, weather</a:t>
            </a:r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altLang="en-US" smtClean="0"/>
              <a:t>Poll worker mistakes or misconduct</a:t>
            </a:r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altLang="en-US" smtClean="0"/>
              <a:t>Violations of law by citizens or officials</a:t>
            </a:r>
          </a:p>
          <a:p>
            <a:pPr>
              <a:lnSpc>
                <a:spcPct val="90000"/>
              </a:lnSpc>
              <a:spcBef>
                <a:spcPct val="10000"/>
              </a:spcBef>
            </a:pPr>
            <a:endParaRPr lang="en-US" alt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275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How do I report problems?</a:t>
            </a:r>
          </a:p>
        </p:txBody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2209800"/>
            <a:ext cx="8081962" cy="4664075"/>
          </a:xfrm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 altLang="en-US" smtClean="0"/>
              <a:t>Immediately report violations to polling clerk for resolution. </a:t>
            </a:r>
          </a:p>
          <a:p>
            <a:pPr>
              <a:spcBef>
                <a:spcPct val="10000"/>
              </a:spcBef>
            </a:pPr>
            <a:r>
              <a:rPr lang="en-US" altLang="en-US" smtClean="0"/>
              <a:t>Stay calm; do not be disruptive!</a:t>
            </a:r>
          </a:p>
          <a:p>
            <a:pPr>
              <a:spcBef>
                <a:spcPct val="10000"/>
              </a:spcBef>
            </a:pPr>
            <a:r>
              <a:rPr lang="en-US" altLang="en-US" smtClean="0"/>
              <a:t>If not resolved, call contact number</a:t>
            </a:r>
          </a:p>
          <a:p>
            <a:pPr>
              <a:spcBef>
                <a:spcPct val="10000"/>
              </a:spcBef>
            </a:pPr>
            <a:r>
              <a:rPr lang="en-US" altLang="en-US" smtClean="0"/>
              <a:t>Keep detailed notes, including time, nature, and resolution of problem. </a:t>
            </a:r>
          </a:p>
          <a:p>
            <a:pPr>
              <a:spcBef>
                <a:spcPct val="10000"/>
              </a:spcBef>
            </a:pPr>
            <a:endParaRPr lang="en-US" altLang="en-US" smtClean="0"/>
          </a:p>
          <a:p>
            <a:pPr>
              <a:spcBef>
                <a:spcPct val="10000"/>
              </a:spcBef>
            </a:pPr>
            <a:endParaRPr lang="en-US" altLang="en-US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7299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Comments &amp; Questions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0000"/>
              </a:spcBef>
            </a:pPr>
            <a:r>
              <a:rPr lang="en-US" altLang="en-US" smtClean="0"/>
              <a:t>Thank you for helping guard democracy!</a:t>
            </a:r>
          </a:p>
          <a:p>
            <a:pPr>
              <a:spcBef>
                <a:spcPct val="10000"/>
              </a:spcBef>
            </a:pPr>
            <a:r>
              <a:rPr lang="en-US" altLang="en-US" smtClean="0"/>
              <a:t>Don’t forget—poll watching is your right! </a:t>
            </a:r>
          </a:p>
          <a:p>
            <a:pPr>
              <a:spcBef>
                <a:spcPct val="10000"/>
              </a:spcBef>
            </a:pPr>
            <a:r>
              <a:rPr lang="en-US" altLang="en-US" smtClean="0"/>
              <a:t>Call if you have questions.</a:t>
            </a:r>
          </a:p>
          <a:p>
            <a:pPr>
              <a:spcBef>
                <a:spcPct val="10000"/>
              </a:spcBef>
            </a:pPr>
            <a:r>
              <a:rPr lang="en-US" altLang="en-US" smtClean="0"/>
              <a:t>Give us your feedback so we can improve training.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What do poll watchers do?</a:t>
            </a:r>
          </a:p>
        </p:txBody>
      </p:sp>
      <p:sp>
        <p:nvSpPr>
          <p:cNvPr id="48025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73138" y="2346325"/>
            <a:ext cx="8081962" cy="4664075"/>
          </a:xfrm>
        </p:spPr>
        <p:txBody>
          <a:bodyPr/>
          <a:lstStyle/>
          <a:p>
            <a:pPr marL="296863" indent="-296863">
              <a:lnSpc>
                <a:spcPct val="80000"/>
              </a:lnSpc>
              <a:spcAft>
                <a:spcPct val="15000"/>
              </a:spcAft>
            </a:pPr>
            <a:r>
              <a:rPr lang="en-US" altLang="en-US" smtClean="0"/>
              <a:t>Observe conduct of election in polling places on behalf of party or candidate</a:t>
            </a:r>
          </a:p>
          <a:p>
            <a:pPr marL="296863" indent="-296863">
              <a:lnSpc>
                <a:spcPct val="80000"/>
              </a:lnSpc>
            </a:pPr>
            <a:r>
              <a:rPr lang="en-US" altLang="en-US" smtClean="0"/>
              <a:t>Report and document violations of election laws &amp; other problems</a:t>
            </a:r>
          </a:p>
          <a:p>
            <a:pPr marL="296863" indent="-296863">
              <a:lnSpc>
                <a:spcPct val="80000"/>
              </a:lnSpc>
            </a:pPr>
            <a:r>
              <a:rPr lang="en-US" altLang="en-US" smtClean="0"/>
              <a:t>Promote transparency and citizen ownership of elections to improve confidence in election results</a:t>
            </a:r>
          </a:p>
          <a:p>
            <a:pPr marL="296863" indent="-296863">
              <a:lnSpc>
                <a:spcPct val="80000"/>
              </a:lnSpc>
              <a:buFont typeface="Marlett" pitchFamily="2" charset="2"/>
              <a:buNone/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025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How do I become a poll watcher? </a:t>
            </a:r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2286000"/>
            <a:ext cx="8551862" cy="4740275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en-US" altLang="en-US" smtClean="0"/>
              <a:t>Sign up with party or candidate</a:t>
            </a:r>
          </a:p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en-US" altLang="en-US" smtClean="0"/>
              <a:t>Lists must be submitted 2 weeks in advance</a:t>
            </a:r>
          </a:p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en-US" altLang="en-US" smtClean="0"/>
              <a:t>Attend poll watchers’ training</a:t>
            </a:r>
          </a:p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en-US" altLang="en-US" smtClean="0"/>
              <a:t>Receive certification letter in mail from SOE</a:t>
            </a:r>
          </a:p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en-US" altLang="en-US" smtClean="0"/>
              <a:t>Get packet &amp; assignment from party or candidate</a:t>
            </a:r>
          </a:p>
          <a:p>
            <a:pPr>
              <a:lnSpc>
                <a:spcPct val="80000"/>
              </a:lnSpc>
              <a:spcAft>
                <a:spcPct val="20000"/>
              </a:spcAft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8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8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8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8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8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8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8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8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8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8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6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73138" y="517525"/>
            <a:ext cx="8094662" cy="930275"/>
          </a:xfrm>
        </p:spPr>
        <p:txBody>
          <a:bodyPr/>
          <a:lstStyle/>
          <a:p>
            <a:pPr algn="ctr"/>
            <a:r>
              <a:rPr lang="en-US" altLang="en-US" smtClean="0"/>
              <a:t>Your rights as a poll watcher</a:t>
            </a:r>
          </a:p>
        </p:txBody>
      </p:sp>
      <p:sp>
        <p:nvSpPr>
          <p:cNvPr id="48537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73138" y="2209800"/>
            <a:ext cx="8081962" cy="46640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Watch any polling place for which you have credentials</a:t>
            </a:r>
          </a:p>
          <a:p>
            <a:pPr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en-US" dirty="0" smtClean="0"/>
              <a:t>Be physically present in polling place </a:t>
            </a:r>
          </a:p>
          <a:p>
            <a:pPr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en-US" dirty="0" smtClean="0"/>
              <a:t>Closely observe all aspects of  process </a:t>
            </a:r>
          </a:p>
          <a:p>
            <a:pPr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en-US" dirty="0" smtClean="0"/>
              <a:t>Inspect precinct registers, machine counters, procedures manual </a:t>
            </a:r>
          </a:p>
          <a:p>
            <a:pPr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en-US" dirty="0" smtClean="0"/>
              <a:t>Report concerns to poll clerk &amp; designated contact</a:t>
            </a:r>
          </a:p>
          <a:p>
            <a:pPr>
              <a:lnSpc>
                <a:spcPct val="80000"/>
              </a:lnSpc>
              <a:buFont typeface="Marlett" pitchFamily="2" charset="2"/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7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Your limitations as a poll watcher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2209800"/>
            <a:ext cx="8081962" cy="4664075"/>
          </a:xfrm>
        </p:spPr>
        <p:txBody>
          <a:bodyPr/>
          <a:lstStyle/>
          <a:p>
            <a:pPr>
              <a:spcBef>
                <a:spcPct val="10000"/>
              </a:spcBef>
              <a:spcAft>
                <a:spcPct val="20000"/>
              </a:spcAft>
            </a:pPr>
            <a:r>
              <a:rPr lang="en-US" altLang="en-US" smtClean="0"/>
              <a:t>May not interfere with orderly conduct of election by poll workers</a:t>
            </a:r>
          </a:p>
          <a:p>
            <a:pPr>
              <a:spcBef>
                <a:spcPct val="10000"/>
              </a:spcBef>
            </a:pPr>
            <a:r>
              <a:rPr lang="en-US" altLang="en-US" smtClean="0"/>
              <a:t>May not talk to voters.</a:t>
            </a:r>
          </a:p>
          <a:p>
            <a:pPr>
              <a:spcBef>
                <a:spcPct val="10000"/>
              </a:spcBef>
            </a:pPr>
            <a:r>
              <a:rPr lang="en-US" altLang="en-US" smtClean="0"/>
              <a:t>Approach officials’ table or voting booth only as necessary </a:t>
            </a:r>
          </a:p>
          <a:p>
            <a:pPr>
              <a:spcBef>
                <a:spcPct val="10000"/>
              </a:spcBef>
            </a:pPr>
            <a:r>
              <a:rPr lang="en-US" altLang="en-US" smtClean="0"/>
              <a:t>Direct questions only to poll clerk.</a:t>
            </a:r>
          </a:p>
          <a:p>
            <a:pPr>
              <a:spcBef>
                <a:spcPct val="10000"/>
              </a:spcBef>
            </a:pPr>
            <a:r>
              <a:rPr lang="en-US" altLang="en-US" smtClean="0"/>
              <a:t>Bring own equipment and supplies</a:t>
            </a:r>
          </a:p>
          <a:p>
            <a:pPr>
              <a:spcBef>
                <a:spcPct val="10000"/>
              </a:spcBef>
            </a:pPr>
            <a:endParaRPr lang="en-US" alt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947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73138" y="685800"/>
            <a:ext cx="8081962" cy="1295400"/>
          </a:xfrm>
        </p:spPr>
        <p:txBody>
          <a:bodyPr/>
          <a:lstStyle/>
          <a:p>
            <a:pPr algn="ctr"/>
            <a:r>
              <a:rPr lang="en-US" altLang="en-US" smtClean="0"/>
              <a:t>Limitations(cont’d)</a:t>
            </a:r>
            <a:r>
              <a:rPr lang="en-US" altLang="en-US" sz="2800" smtClean="0"/>
              <a:t/>
            </a:r>
            <a:br>
              <a:rPr lang="en-US" altLang="en-US" sz="2800" smtClean="0"/>
            </a:br>
            <a:endParaRPr lang="en-US" altLang="en-US" sz="1800" smtClean="0">
              <a:solidFill>
                <a:schemeClr val="tx1"/>
              </a:solidFill>
            </a:endParaRPr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2286000"/>
            <a:ext cx="8081962" cy="466407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ct val="20000"/>
              </a:spcAft>
            </a:pPr>
            <a:r>
              <a:rPr lang="en-US" altLang="en-US" smtClean="0"/>
              <a:t>Not allowed to campaign.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20000"/>
              </a:spcAft>
            </a:pPr>
            <a:r>
              <a:rPr lang="en-US" altLang="en-US" smtClean="0"/>
              <a:t>Leave promptly when replacement arrives. Only one poll worker per party or candidate permitted in polls at a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1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Getting Ready for Election Day</a:t>
            </a:r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2209800"/>
            <a:ext cx="8081962" cy="4664075"/>
          </a:xfrm>
        </p:spPr>
        <p:txBody>
          <a:bodyPr/>
          <a:lstStyle/>
          <a:p>
            <a:pPr>
              <a:spcBef>
                <a:spcPct val="10000"/>
              </a:spcBef>
              <a:spcAft>
                <a:spcPct val="20000"/>
              </a:spcAft>
            </a:pPr>
            <a:r>
              <a:rPr lang="en-US" altLang="en-US" dirty="0" smtClean="0"/>
              <a:t>Read training materials thoroughly.  Call if you have questions. </a:t>
            </a:r>
          </a:p>
          <a:p>
            <a:pPr>
              <a:spcBef>
                <a:spcPct val="10000"/>
              </a:spcBef>
            </a:pPr>
            <a:r>
              <a:rPr lang="en-US" altLang="en-US" dirty="0" smtClean="0"/>
              <a:t>Know your quick guide.</a:t>
            </a:r>
          </a:p>
          <a:p>
            <a:pPr>
              <a:spcBef>
                <a:spcPct val="10000"/>
              </a:spcBef>
            </a:pPr>
            <a:r>
              <a:rPr lang="en-US" altLang="en-US" dirty="0" smtClean="0"/>
              <a:t>Make sure you have precinct assignment, time slot, contact numbers, and replacement’s name.</a:t>
            </a:r>
          </a:p>
          <a:p>
            <a:pPr>
              <a:spcBef>
                <a:spcPct val="10000"/>
              </a:spcBef>
            </a:pPr>
            <a:endParaRPr lang="en-US" altLang="en-US" dirty="0" smtClean="0"/>
          </a:p>
          <a:p>
            <a:pPr>
              <a:spcBef>
                <a:spcPct val="10000"/>
              </a:spcBef>
            </a:pPr>
            <a:endParaRPr lang="en-US" altLang="en-US" dirty="0" smtClean="0"/>
          </a:p>
          <a:p>
            <a:pPr>
              <a:spcBef>
                <a:spcPct val="10000"/>
              </a:spcBef>
            </a:pPr>
            <a:endParaRPr lang="en-US" altLang="en-US" dirty="0" smtClean="0"/>
          </a:p>
          <a:p>
            <a:pPr>
              <a:spcBef>
                <a:spcPct val="10000"/>
              </a:spcBef>
            </a:pPr>
            <a:endParaRPr lang="en-US" alt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5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Put Together Your Election Day Kit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2209800"/>
            <a:ext cx="8081962" cy="4664075"/>
          </a:xfrm>
        </p:spPr>
        <p:txBody>
          <a:bodyPr/>
          <a:lstStyle/>
          <a:p>
            <a:pPr>
              <a:spcBef>
                <a:spcPct val="10000"/>
              </a:spcBef>
              <a:spcAft>
                <a:spcPct val="20000"/>
              </a:spcAft>
              <a:buFont typeface="Marlett" pitchFamily="2" charset="2"/>
              <a:buNone/>
            </a:pPr>
            <a:r>
              <a:rPr lang="en-US" altLang="en-US" smtClean="0"/>
              <a:t>You should have:</a:t>
            </a:r>
          </a:p>
          <a:p>
            <a:pPr>
              <a:spcBef>
                <a:spcPct val="10000"/>
              </a:spcBef>
              <a:spcAft>
                <a:spcPct val="20000"/>
              </a:spcAft>
            </a:pPr>
            <a:r>
              <a:rPr lang="en-US" altLang="en-US" smtClean="0"/>
              <a:t>Chair, water, food, cell phone, paper, pencil</a:t>
            </a:r>
          </a:p>
          <a:p>
            <a:pPr>
              <a:spcBef>
                <a:spcPct val="10000"/>
              </a:spcBef>
              <a:spcAft>
                <a:spcPct val="20000"/>
              </a:spcAft>
            </a:pPr>
            <a:r>
              <a:rPr lang="en-US" altLang="en-US" smtClean="0"/>
              <a:t>Poll watchers packet, including quick guide to law, necessary forms, credentials, schedule, and contact numbers</a:t>
            </a:r>
            <a:endParaRPr lang="en-US" altLang="en-US" b="1" smtClean="0"/>
          </a:p>
        </p:txBody>
      </p:sp>
    </p:spTree>
    <p:extLst>
      <p:ext uri="{BB962C8B-B14F-4D97-AF65-F5344CB8AC3E}">
        <p14:creationId xmlns:p14="http://schemas.microsoft.com/office/powerpoint/2010/main" val="171357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7603" grpId="0" build="p" autoUpdateAnimBg="0"/>
    </p:bldLst>
  </p:timing>
</p:sld>
</file>

<file path=ppt/theme/theme1.xml><?xml version="1.0" encoding="utf-8"?>
<a:theme xmlns:a="http://schemas.openxmlformats.org/drawingml/2006/main" name="Landscp">
  <a:themeElements>
    <a:clrScheme name="">
      <a:dk1>
        <a:srgbClr val="000066"/>
      </a:dk1>
      <a:lt1>
        <a:srgbClr val="FFFFFF"/>
      </a:lt1>
      <a:dk2>
        <a:srgbClr val="0000CC"/>
      </a:dk2>
      <a:lt2>
        <a:srgbClr val="FFCC00"/>
      </a:lt2>
      <a:accent1>
        <a:srgbClr val="CC99FF"/>
      </a:accent1>
      <a:accent2>
        <a:srgbClr val="9999FF"/>
      </a:accent2>
      <a:accent3>
        <a:srgbClr val="AAAAE2"/>
      </a:accent3>
      <a:accent4>
        <a:srgbClr val="DADA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Landscp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andscp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dscp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dscp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S:\BUS_UNIT\CLAIMS\INFORMATION\Presentations\AEClaimsPresTemplate2001.pot</Template>
  <TotalTime>6091</TotalTime>
  <Words>955</Words>
  <Application>Microsoft Office PowerPoint</Application>
  <PresentationFormat>Custom</PresentationFormat>
  <Paragraphs>149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Landscp</vt:lpstr>
      <vt:lpstr>PowerPoint Presentation</vt:lpstr>
      <vt:lpstr>Poll watchers are:   </vt:lpstr>
      <vt:lpstr>What do poll watchers do?</vt:lpstr>
      <vt:lpstr>How do I become a poll watcher? </vt:lpstr>
      <vt:lpstr>Your rights as a poll watcher</vt:lpstr>
      <vt:lpstr>Your limitations as a poll watcher</vt:lpstr>
      <vt:lpstr>Limitations(cont’d) </vt:lpstr>
      <vt:lpstr>Getting Ready for Election Day</vt:lpstr>
      <vt:lpstr>Put Together Your Election Day Kit</vt:lpstr>
      <vt:lpstr>Learn Florida Voter’s Bill of Rights</vt:lpstr>
      <vt:lpstr>Voter’s Bill of Rights (cont’d)</vt:lpstr>
      <vt:lpstr>Learn Florida Election Law</vt:lpstr>
      <vt:lpstr>Florida Election Law (cont’d)</vt:lpstr>
      <vt:lpstr>Florida Election Law (cont’d)</vt:lpstr>
      <vt:lpstr>Florida Election Law (cont’d)</vt:lpstr>
      <vt:lpstr>Florida Election Law (cont’d)</vt:lpstr>
      <vt:lpstr>Election Day! </vt:lpstr>
      <vt:lpstr> Election Monitoring Basics</vt:lpstr>
      <vt:lpstr> Basics  (cont’d)</vt:lpstr>
      <vt:lpstr>Watching the Opening</vt:lpstr>
      <vt:lpstr>Watching the Closing</vt:lpstr>
      <vt:lpstr>What problems might happen?</vt:lpstr>
      <vt:lpstr>Problems (cont’d)</vt:lpstr>
      <vt:lpstr>How do I report problems?</vt:lpstr>
      <vt:lpstr>Comments &amp; Questions</vt:lpstr>
    </vt:vector>
  </TitlesOfParts>
  <Company>Victor O.Schinnerer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Network Administration</dc:creator>
  <cp:lastModifiedBy>User</cp:lastModifiedBy>
  <cp:revision>185</cp:revision>
  <cp:lastPrinted>2003-10-09T15:07:49Z</cp:lastPrinted>
  <dcterms:created xsi:type="dcterms:W3CDTF">2001-09-27T15:41:36Z</dcterms:created>
  <dcterms:modified xsi:type="dcterms:W3CDTF">2016-10-21T19:36:26Z</dcterms:modified>
</cp:coreProperties>
</file>